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98" r:id="rId7"/>
    <p:sldId id="261" r:id="rId8"/>
    <p:sldId id="263" r:id="rId9"/>
    <p:sldId id="262" r:id="rId10"/>
    <p:sldId id="264" r:id="rId11"/>
    <p:sldId id="282" r:id="rId12"/>
    <p:sldId id="283" r:id="rId13"/>
    <p:sldId id="295" r:id="rId14"/>
    <p:sldId id="299" r:id="rId15"/>
    <p:sldId id="285" r:id="rId16"/>
    <p:sldId id="286" r:id="rId17"/>
    <p:sldId id="293" r:id="rId18"/>
    <p:sldId id="288" r:id="rId19"/>
    <p:sldId id="289" r:id="rId20"/>
    <p:sldId id="306" r:id="rId21"/>
    <p:sldId id="304" r:id="rId22"/>
    <p:sldId id="290" r:id="rId23"/>
    <p:sldId id="291" r:id="rId24"/>
    <p:sldId id="292" r:id="rId25"/>
    <p:sldId id="300" r:id="rId26"/>
    <p:sldId id="294" r:id="rId27"/>
    <p:sldId id="265" r:id="rId28"/>
    <p:sldId id="267" r:id="rId29"/>
    <p:sldId id="266" r:id="rId30"/>
    <p:sldId id="268" r:id="rId31"/>
    <p:sldId id="269" r:id="rId32"/>
    <p:sldId id="270" r:id="rId33"/>
    <p:sldId id="271" r:id="rId34"/>
    <p:sldId id="272" r:id="rId35"/>
    <p:sldId id="301" r:id="rId36"/>
    <p:sldId id="275" r:id="rId37"/>
    <p:sldId id="276" r:id="rId38"/>
    <p:sldId id="277" r:id="rId39"/>
    <p:sldId id="278" r:id="rId40"/>
    <p:sldId id="308" r:id="rId41"/>
    <p:sldId id="279" r:id="rId42"/>
    <p:sldId id="280" r:id="rId43"/>
    <p:sldId id="281" r:id="rId44"/>
    <p:sldId id="302" r:id="rId45"/>
    <p:sldId id="296" r:id="rId46"/>
    <p:sldId id="297" r:id="rId47"/>
    <p:sldId id="30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52" autoAdjust="0"/>
    <p:restoredTop sz="94660"/>
  </p:normalViewPr>
  <p:slideViewPr>
    <p:cSldViewPr>
      <p:cViewPr varScale="1">
        <p:scale>
          <a:sx n="72" d="100"/>
          <a:sy n="72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Sheet1!$A$17:$A$24</c:f>
              <c:strCache>
                <c:ptCount val="8"/>
                <c:pt idx="0">
                  <c:v>Research</c:v>
                </c:pt>
                <c:pt idx="1">
                  <c:v>Design</c:v>
                </c:pt>
                <c:pt idx="2">
                  <c:v>Part Acquisition</c:v>
                </c:pt>
                <c:pt idx="3">
                  <c:v>Prototyping</c:v>
                </c:pt>
                <c:pt idx="4">
                  <c:v>Solar Tracking and Collection</c:v>
                </c:pt>
                <c:pt idx="5">
                  <c:v>DC/DC Converter and Power Systems</c:v>
                </c:pt>
                <c:pt idx="6">
                  <c:v>Data Collection and Storage</c:v>
                </c:pt>
                <c:pt idx="7">
                  <c:v>Data Transmission and User Interface</c:v>
                </c:pt>
              </c:strCache>
            </c:strRef>
          </c:cat>
          <c:val>
            <c:numRef>
              <c:f>Sheet1!$B$17:$B$24</c:f>
              <c:numCache>
                <c:formatCode>General</c:formatCode>
                <c:ptCount val="8"/>
                <c:pt idx="0">
                  <c:v>90</c:v>
                </c:pt>
                <c:pt idx="1">
                  <c:v>85</c:v>
                </c:pt>
                <c:pt idx="2">
                  <c:v>70</c:v>
                </c:pt>
                <c:pt idx="3">
                  <c:v>10</c:v>
                </c:pt>
                <c:pt idx="4">
                  <c:v>30</c:v>
                </c:pt>
                <c:pt idx="5">
                  <c:v>35</c:v>
                </c:pt>
                <c:pt idx="6">
                  <c:v>20</c:v>
                </c:pt>
                <c:pt idx="7">
                  <c:v>10</c:v>
                </c:pt>
              </c:numCache>
            </c:numRef>
          </c:val>
        </c:ser>
        <c:shape val="box"/>
        <c:axId val="37580800"/>
        <c:axId val="37582336"/>
        <c:axId val="0"/>
      </c:bar3DChart>
      <c:catAx>
        <c:axId val="37580800"/>
        <c:scaling>
          <c:orientation val="minMax"/>
        </c:scaling>
        <c:axPos val="b"/>
        <c:tickLblPos val="nextTo"/>
        <c:crossAx val="37582336"/>
        <c:crosses val="autoZero"/>
        <c:auto val="1"/>
        <c:lblAlgn val="ctr"/>
        <c:lblOffset val="100"/>
      </c:catAx>
      <c:valAx>
        <c:axId val="37582336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37580800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F5D7D-FB07-4A39-8728-DC2597EF5100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5F31F-52E5-42AF-BDB5-2D297EEE0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F31F-52E5-42AF-BDB5-2D297EEE047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5F31F-52E5-42AF-BDB5-2D297EEE047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90D80-988E-4BC0-8E44-CE648EBB9317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B90D80-988E-4BC0-8E44-CE648EBB9317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DFE83B-4F14-4710-A7E9-04DBBD508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Low Concentration Thin Films with Solar Tracking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6858000" cy="3505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u="sng" dirty="0" smtClean="0"/>
              <a:t>Group 11</a:t>
            </a:r>
          </a:p>
          <a:p>
            <a:pPr algn="ctr"/>
            <a:r>
              <a:rPr lang="en-US" dirty="0" smtClean="0"/>
              <a:t>Amanda Klein</a:t>
            </a:r>
          </a:p>
          <a:p>
            <a:pPr algn="ctr"/>
            <a:r>
              <a:rPr lang="en-US" dirty="0" smtClean="0"/>
              <a:t>Jesse </a:t>
            </a:r>
            <a:r>
              <a:rPr lang="en-US" dirty="0" err="1" smtClean="0"/>
              <a:t>Trawick</a:t>
            </a:r>
            <a:endParaRPr lang="en-US" dirty="0" smtClean="0"/>
          </a:p>
          <a:p>
            <a:pPr algn="ctr"/>
            <a:r>
              <a:rPr lang="en-US" dirty="0" smtClean="0"/>
              <a:t>Sean Murphy</a:t>
            </a:r>
          </a:p>
          <a:p>
            <a:pPr algn="ctr"/>
            <a:r>
              <a:rPr lang="en-US" dirty="0" err="1" smtClean="0"/>
              <a:t>Motiur</a:t>
            </a:r>
            <a:r>
              <a:rPr lang="en-US" dirty="0" smtClean="0"/>
              <a:t> </a:t>
            </a:r>
            <a:r>
              <a:rPr lang="en-US" dirty="0" err="1" smtClean="0"/>
              <a:t>Bhuiyan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u="sng" dirty="0" smtClean="0"/>
              <a:t>Sponsors</a:t>
            </a:r>
          </a:p>
          <a:p>
            <a:pPr algn="ctr"/>
            <a:r>
              <a:rPr lang="en-US" dirty="0" smtClean="0"/>
              <a:t>Progress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Solar Tracking Motor and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276600"/>
            <a:ext cx="7498080" cy="2971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A differential amplifier (AD620) was chosen to help clean up the signal of each </a:t>
            </a:r>
            <a:r>
              <a:rPr lang="en-US" dirty="0" err="1" smtClean="0"/>
              <a:t>photoresistor</a:t>
            </a:r>
            <a:r>
              <a:rPr lang="en-US" dirty="0" smtClean="0"/>
              <a:t> and amplify the difference voltage that goes into the microcontroller.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Microcontroller (PIC18F) chosen since I have some in stock and codes with C.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Motor will be chosen on ability to rotate roughly 30lbs.</a:t>
            </a:r>
          </a:p>
        </p:txBody>
      </p:sp>
      <p:pic>
        <p:nvPicPr>
          <p:cNvPr id="5" name="Picture 4" descr="motorblo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178" y="1524000"/>
            <a:ext cx="7880422" cy="1467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Tracker Schematic</a:t>
            </a:r>
            <a:endParaRPr lang="en-US" dirty="0"/>
          </a:p>
        </p:txBody>
      </p:sp>
      <p:pic>
        <p:nvPicPr>
          <p:cNvPr id="4" name="Content Placeholder 3" descr="solar tracking circu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872130"/>
            <a:ext cx="7499350" cy="39519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Solar Tracker</a:t>
            </a:r>
            <a:endParaRPr lang="en-US" dirty="0"/>
          </a:p>
        </p:txBody>
      </p:sp>
      <p:pic>
        <p:nvPicPr>
          <p:cNvPr id="4" name="Content Placeholder 3" descr="DSCF4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Collector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Trough Design – Simplest and cheapest to implement.</a:t>
            </a:r>
          </a:p>
          <a:p>
            <a:r>
              <a:rPr lang="en-US" dirty="0" smtClean="0"/>
              <a:t>If trough is twice the area of the panels,  exposure breaks even.</a:t>
            </a:r>
          </a:p>
          <a:p>
            <a:r>
              <a:rPr lang="en-US" dirty="0" smtClean="0"/>
              <a:t>Plastic paneling support with highly reflective Mylar covering.</a:t>
            </a:r>
            <a:endParaRPr lang="en-US" dirty="0"/>
          </a:p>
        </p:txBody>
      </p:sp>
      <p:pic>
        <p:nvPicPr>
          <p:cNvPr id="8" name="Content Placeholder 7" descr="SolarCollector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3657600" cy="2503033"/>
          </a:xfrm>
        </p:spPr>
      </p:pic>
      <p:sp>
        <p:nvSpPr>
          <p:cNvPr id="9" name="TextBox 8"/>
          <p:cNvSpPr txBox="1"/>
          <p:nvPr/>
        </p:nvSpPr>
        <p:spPr>
          <a:xfrm>
            <a:off x="1676400" y="46482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Panels oriented back to back.  This will test gain with and without solar collection at the same 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828800"/>
            <a:ext cx="7406640" cy="1472184"/>
          </a:xfrm>
        </p:spPr>
        <p:txBody>
          <a:bodyPr/>
          <a:lstStyle/>
          <a:p>
            <a:r>
              <a:rPr lang="en-US" dirty="0" smtClean="0"/>
              <a:t>DC/DC Converter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57200"/>
            <a:ext cx="7406640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DC/DC Converter Goals and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provide protection from overcharging and back current into the panels.</a:t>
            </a:r>
          </a:p>
          <a:p>
            <a:endParaRPr lang="en-US" dirty="0" smtClean="0"/>
          </a:p>
          <a:p>
            <a:r>
              <a:rPr lang="en-US" dirty="0" smtClean="0"/>
              <a:t>Converts a 35V input to a 24V output.</a:t>
            </a:r>
          </a:p>
          <a:p>
            <a:r>
              <a:rPr lang="en-US" dirty="0" smtClean="0"/>
              <a:t>Main lines must operate at around 2A while in full operation.</a:t>
            </a:r>
          </a:p>
          <a:p>
            <a:r>
              <a:rPr lang="en-US" dirty="0" smtClean="0"/>
              <a:t>Must transmit &gt;90% of power from panels to batteries.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DC/DC Converter Schematic</a:t>
            </a:r>
            <a:endParaRPr lang="en-US" dirty="0"/>
          </a:p>
        </p:txBody>
      </p:sp>
      <p:pic>
        <p:nvPicPr>
          <p:cNvPr id="4" name="Content Placeholder 3" descr="DCDCSchemati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4107" y="1447800"/>
            <a:ext cx="6901336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Used in DC/DC Converter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MAX323 SPST Analog Switch: Currently have MAX324, which works, but has the wrong polarity.</a:t>
            </a:r>
          </a:p>
          <a:p>
            <a:r>
              <a:rPr lang="en-US" dirty="0" smtClean="0"/>
              <a:t>LM139 Quad Comparator:  +/- 36V power supply, Output TTL Compatible</a:t>
            </a:r>
          </a:p>
          <a:p>
            <a:r>
              <a:rPr lang="en-US" dirty="0" smtClean="0"/>
              <a:t>LM393 Operational Amplifier: Leftover from Electronics 2, in process of testing to see if additional op-amp needed.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Logic</a:t>
            </a:r>
            <a:endParaRPr lang="en-US" dirty="0"/>
          </a:p>
        </p:txBody>
      </p:sp>
      <p:pic>
        <p:nvPicPr>
          <p:cNvPr id="4" name="Content Placeholder 3" descr="DSCF43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Switching</a:t>
            </a:r>
            <a:endParaRPr lang="en-US" dirty="0"/>
          </a:p>
        </p:txBody>
      </p:sp>
      <p:pic>
        <p:nvPicPr>
          <p:cNvPr id="4" name="Content Placeholder 3" descr="DSCF43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increase the efficiency of thin film solar panels using solar tracking and optical manipulation.</a:t>
            </a:r>
          </a:p>
          <a:p>
            <a:r>
              <a:rPr lang="en-US" dirty="0" smtClean="0"/>
              <a:t>To create a limited space alternative to roof mounted arrays for individual residential applications.</a:t>
            </a:r>
          </a:p>
          <a:p>
            <a:r>
              <a:rPr lang="en-US" dirty="0" smtClean="0"/>
              <a:t>Provide an interactive user interface for monitoring the power gained from running the array.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133600"/>
            <a:ext cx="7406640" cy="1472184"/>
          </a:xfrm>
        </p:spPr>
        <p:txBody>
          <a:bodyPr/>
          <a:lstStyle/>
          <a:p>
            <a:r>
              <a:rPr lang="en-US" dirty="0" smtClean="0"/>
              <a:t>Power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Systems Goals and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Provide power for all integrated circuits.</a:t>
            </a:r>
          </a:p>
          <a:p>
            <a:r>
              <a:rPr lang="en-US" dirty="0" smtClean="0"/>
              <a:t>Convert power from DC/DC Converter to US standard AC for use on load.</a:t>
            </a:r>
          </a:p>
          <a:p>
            <a:endParaRPr lang="en-US" dirty="0" smtClean="0"/>
          </a:p>
          <a:p>
            <a:r>
              <a:rPr lang="en-US" dirty="0" smtClean="0"/>
              <a:t>Supply voltages of +16V and +5V DC to integrated circuits.</a:t>
            </a:r>
          </a:p>
          <a:p>
            <a:r>
              <a:rPr lang="en-US" dirty="0" smtClean="0"/>
              <a:t>24V battery/inverter system to supply 300W to test load.</a:t>
            </a:r>
          </a:p>
          <a:p>
            <a:r>
              <a:rPr lang="en-US" dirty="0" smtClean="0"/>
              <a:t>&gt;90% Efficiency</a:t>
            </a:r>
          </a:p>
          <a:p>
            <a:r>
              <a:rPr lang="en-US" dirty="0" smtClean="0"/>
              <a:t>Runs load for 2 hours continuously.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Schematic</a:t>
            </a:r>
            <a:endParaRPr lang="en-US" dirty="0"/>
          </a:p>
        </p:txBody>
      </p:sp>
      <p:pic>
        <p:nvPicPr>
          <p:cNvPr id="4" name="Content Placeholder 3" descr="PowerSuppl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377345"/>
            <a:ext cx="3657600" cy="295738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LT3012 Adjustable Linear Regulator: 4V to 80V input, 1.24V to 60V output.</a:t>
            </a:r>
          </a:p>
          <a:p>
            <a:r>
              <a:rPr lang="en-US" dirty="0" err="1" smtClean="0"/>
              <a:t>Vcc</a:t>
            </a:r>
            <a:r>
              <a:rPr lang="en-US" dirty="0" smtClean="0"/>
              <a:t> powers DC/DC Converter chips.</a:t>
            </a:r>
          </a:p>
          <a:p>
            <a:r>
              <a:rPr lang="en-US" dirty="0" err="1" smtClean="0"/>
              <a:t>Vref</a:t>
            </a:r>
            <a:r>
              <a:rPr lang="en-US" dirty="0" smtClean="0"/>
              <a:t> used for logic.</a:t>
            </a:r>
          </a:p>
          <a:p>
            <a:r>
              <a:rPr lang="en-US" dirty="0" smtClean="0"/>
              <a:t>+5V made available to other boards.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Bank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SLA-12V14-F2</a:t>
            </a:r>
          </a:p>
          <a:p>
            <a:r>
              <a:rPr lang="en-US" dirty="0" smtClean="0"/>
              <a:t>SLA Technology – Simple to charge, mature technology, weight not an issue</a:t>
            </a:r>
          </a:p>
          <a:p>
            <a:r>
              <a:rPr lang="en-US" dirty="0" smtClean="0"/>
              <a:t>14AH Capacity</a:t>
            </a:r>
          </a:p>
          <a:p>
            <a:r>
              <a:rPr lang="en-US" dirty="0" smtClean="0"/>
              <a:t>24V System (2 batteries)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3000" y="1524000"/>
          <a:ext cx="4038600" cy="798047"/>
        </p:xfrm>
        <a:graphic>
          <a:graphicData uri="http://schemas.openxmlformats.org/presentationml/2006/ole">
            <p:oleObj spid="_x0000_s1027" name="Equation" r:id="rId3" imgW="2120760" imgH="419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0200" y="2514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our specifications, capacity is roughly 13AH for a 24V system.</a:t>
            </a:r>
            <a:endParaRPr lang="en-US" dirty="0"/>
          </a:p>
        </p:txBody>
      </p:sp>
      <p:pic>
        <p:nvPicPr>
          <p:cNvPr id="11" name="Content Placeholder 10" descr="Battery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192337" y="3765550"/>
            <a:ext cx="2143125" cy="1857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/>
          <a:lstStyle/>
          <a:p>
            <a:r>
              <a:rPr lang="en-US" dirty="0" smtClean="0"/>
              <a:t>Inverter</a:t>
            </a:r>
            <a:endParaRPr lang="en-US" dirty="0"/>
          </a:p>
        </p:txBody>
      </p:sp>
      <p:pic>
        <p:nvPicPr>
          <p:cNvPr id="6" name="Content Placeholder 5" descr="PowerInver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2590800"/>
            <a:ext cx="3657600" cy="235366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95400" y="1524000"/>
            <a:ext cx="3657600" cy="46634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Powerbright</a:t>
            </a:r>
            <a:r>
              <a:rPr lang="en-US" dirty="0" smtClean="0"/>
              <a:t> ML-400-24</a:t>
            </a:r>
          </a:p>
          <a:p>
            <a:r>
              <a:rPr lang="en-US" dirty="0" smtClean="0"/>
              <a:t>24V Input</a:t>
            </a:r>
          </a:p>
          <a:p>
            <a:r>
              <a:rPr lang="en-US" dirty="0" smtClean="0"/>
              <a:t>400W continuous: Meets requirement for 300W load</a:t>
            </a:r>
          </a:p>
          <a:p>
            <a:r>
              <a:rPr lang="en-US" dirty="0" smtClean="0"/>
              <a:t>800W Peak</a:t>
            </a:r>
          </a:p>
          <a:p>
            <a:r>
              <a:rPr lang="en-US" dirty="0" smtClean="0"/>
              <a:t>Low/High Voltage warnings and shutdown built-in</a:t>
            </a:r>
          </a:p>
          <a:p>
            <a:r>
              <a:rPr lang="en-US" dirty="0" smtClean="0"/>
              <a:t>$39.99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133600"/>
            <a:ext cx="7406640" cy="1472184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smtClean="0"/>
              <a:t>Collection and Storage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28600"/>
            <a:ext cx="7406640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V, I and 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AD8276 Difference Amplifier – 2V to 36V supply, built-in resistance matching, input range roughly 3x supply.</a:t>
            </a:r>
          </a:p>
          <a:p>
            <a:r>
              <a:rPr lang="en-US" dirty="0" smtClean="0"/>
              <a:t>ACS714 Hall Effect Current Sensor – 5V Supply, 1.5% error, 2.5V output, No effect on power loop.</a:t>
            </a:r>
          </a:p>
          <a:p>
            <a:r>
              <a:rPr lang="en-US" dirty="0" smtClean="0"/>
              <a:t>DS1822 Temperature Sensor – Range of   -10ºC to 150ºC, ±2ºC error, can operate in parasitic power mode.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8625" indent="-322263">
              <a:spcAft>
                <a:spcPts val="1425"/>
              </a:spcAft>
              <a:buClr>
                <a:srgbClr val="3891A7"/>
              </a:buClr>
              <a:buSzPct val="45000"/>
              <a:buFont typeface="Wingdings" charset="2"/>
              <a:buChar char="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Purpose: store current, voltage, temperature data from sensor</a:t>
            </a:r>
          </a:p>
          <a:p>
            <a:pPr marL="428625" indent="-322263">
              <a:spcAft>
                <a:spcPts val="1425"/>
              </a:spcAft>
              <a:buClr>
                <a:srgbClr val="3891A7"/>
              </a:buClr>
              <a:buSzPct val="45000"/>
              <a:buFont typeface="Wingdings" charset="2"/>
              <a:buChar char="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Must gather data every hour during functional time period</a:t>
            </a:r>
          </a:p>
          <a:p>
            <a:pPr marL="428625" indent="-322263">
              <a:spcAft>
                <a:spcPts val="1425"/>
              </a:spcAft>
              <a:buClr>
                <a:srgbClr val="3891A7"/>
              </a:buClr>
              <a:buSzPct val="45000"/>
              <a:buFont typeface="Wingdings" charset="2"/>
              <a:buChar char="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Must store a total of one month's worth of data for statistical analysis</a:t>
            </a:r>
          </a:p>
          <a:p>
            <a:pPr marL="428625" indent="-322263">
              <a:spcAft>
                <a:spcPts val="1425"/>
              </a:spcAft>
              <a:buClr>
                <a:srgbClr val="3891A7"/>
              </a:buClr>
              <a:buSzPct val="45000"/>
              <a:buFont typeface="Wingdings" charset="2"/>
              <a:buChar char="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Must have wireless capabilities to allow wireless transmission of data to a user interface.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PIC32MX795F512L Kit Comparison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6858000"/>
            <a:ext cx="749808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graphicFrame>
        <p:nvGraphicFramePr>
          <p:cNvPr id="7" name="Group 2"/>
          <p:cNvGraphicFramePr>
            <a:graphicFrameLocks noGrp="1"/>
          </p:cNvGraphicFramePr>
          <p:nvPr/>
        </p:nvGraphicFramePr>
        <p:xfrm>
          <a:off x="1371600" y="1195388"/>
          <a:ext cx="7343775" cy="5205413"/>
        </p:xfrm>
        <a:graphic>
          <a:graphicData uri="http://schemas.openxmlformats.org/drawingml/2006/table">
            <a:tbl>
              <a:tblPr/>
              <a:tblGrid>
                <a:gridCol w="965200"/>
                <a:gridCol w="1016000"/>
                <a:gridCol w="811213"/>
                <a:gridCol w="915987"/>
                <a:gridCol w="914400"/>
                <a:gridCol w="914400"/>
                <a:gridCol w="854075"/>
                <a:gridCol w="952500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Starter Kit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Flash Program Memory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RAM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Speed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Cache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Power Supply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USB Ports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Ethernet Ports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95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PIC32 General Purpose Starter Kit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512KB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32KB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80MHz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256 Byte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3.3V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No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No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017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PIC32 USB Starter Kit II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512 KB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128KB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80MHz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256 Byte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3.3V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Yes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No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017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PIC32  Ethernet Starter Kit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512KB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128KB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80MHz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256 Byte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3.3V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Yes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Yes</a:t>
                      </a:r>
                    </a:p>
                  </a:txBody>
                  <a:tcPr marL="90000" marR="90000" marT="60912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 Logical Flowchart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782978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meet these objectives…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device must:</a:t>
            </a:r>
          </a:p>
          <a:p>
            <a:r>
              <a:rPr lang="en-US" dirty="0" smtClean="0"/>
              <a:t>Occupy relatively low area.</a:t>
            </a:r>
          </a:p>
          <a:p>
            <a:r>
              <a:rPr lang="en-US" dirty="0" smtClean="0"/>
              <a:t>Be self-sustaining; No outside power sources.</a:t>
            </a:r>
          </a:p>
          <a:p>
            <a:r>
              <a:rPr lang="en-US" dirty="0" smtClean="0"/>
              <a:t>Low maintenance; Weatherproofed.</a:t>
            </a:r>
          </a:p>
          <a:p>
            <a:r>
              <a:rPr lang="en-US" dirty="0" smtClean="0"/>
              <a:t>Affordable for residential consumers.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 Unit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63538" indent="-282575">
              <a:buClr>
                <a:srgbClr val="3891A7"/>
              </a:buClr>
              <a:buFont typeface="Wingdings 2" charset="2"/>
              <a:buChar char=""/>
              <a:tabLst>
                <a:tab pos="363538" algn="l"/>
                <a:tab pos="476250" algn="l"/>
                <a:tab pos="933450" algn="l"/>
                <a:tab pos="1390650" algn="l"/>
                <a:tab pos="1847850" algn="l"/>
                <a:tab pos="2305050" algn="l"/>
                <a:tab pos="2762250" algn="l"/>
                <a:tab pos="3219450" algn="l"/>
                <a:tab pos="3676650" algn="l"/>
                <a:tab pos="4133850" algn="l"/>
                <a:tab pos="4591050" algn="l"/>
                <a:tab pos="5048250" algn="l"/>
                <a:tab pos="5505450" algn="l"/>
                <a:tab pos="5962650" algn="l"/>
                <a:tab pos="6419850" algn="l"/>
                <a:tab pos="6877050" algn="l"/>
                <a:tab pos="7334250" algn="l"/>
                <a:tab pos="7791450" algn="l"/>
                <a:tab pos="8248650" algn="l"/>
                <a:tab pos="8705850" algn="l"/>
                <a:tab pos="9163050" algn="l"/>
              </a:tabLst>
            </a:pPr>
            <a:r>
              <a:rPr lang="en-US" dirty="0" smtClean="0"/>
              <a:t>LED lights and push buttons for state control</a:t>
            </a:r>
          </a:p>
          <a:p>
            <a:pPr marL="363538" indent="-282575">
              <a:buClr>
                <a:srgbClr val="3891A7"/>
              </a:buClr>
              <a:buFont typeface="Wingdings 2" charset="2"/>
              <a:buChar char=""/>
              <a:tabLst>
                <a:tab pos="363538" algn="l"/>
                <a:tab pos="476250" algn="l"/>
                <a:tab pos="933450" algn="l"/>
                <a:tab pos="1390650" algn="l"/>
                <a:tab pos="1847850" algn="l"/>
                <a:tab pos="2305050" algn="l"/>
                <a:tab pos="2762250" algn="l"/>
                <a:tab pos="3219450" algn="l"/>
                <a:tab pos="3676650" algn="l"/>
                <a:tab pos="4133850" algn="l"/>
                <a:tab pos="4591050" algn="l"/>
                <a:tab pos="5048250" algn="l"/>
                <a:tab pos="5505450" algn="l"/>
                <a:tab pos="5962650" algn="l"/>
                <a:tab pos="6419850" algn="l"/>
                <a:tab pos="6877050" algn="l"/>
                <a:tab pos="7334250" algn="l"/>
                <a:tab pos="7791450" algn="l"/>
                <a:tab pos="8248650" algn="l"/>
                <a:tab pos="8705850" algn="l"/>
                <a:tab pos="9163050" algn="l"/>
              </a:tabLst>
            </a:pPr>
            <a:r>
              <a:rPr lang="en-US" dirty="0" smtClean="0"/>
              <a:t>Windows compatibility</a:t>
            </a:r>
          </a:p>
          <a:p>
            <a:pPr marL="363538" indent="-282575">
              <a:buClr>
                <a:srgbClr val="3891A7"/>
              </a:buClr>
              <a:buFont typeface="Wingdings 2" charset="2"/>
              <a:buChar char=""/>
              <a:tabLst>
                <a:tab pos="363538" algn="l"/>
                <a:tab pos="476250" algn="l"/>
                <a:tab pos="933450" algn="l"/>
                <a:tab pos="1390650" algn="l"/>
                <a:tab pos="1847850" algn="l"/>
                <a:tab pos="2305050" algn="l"/>
                <a:tab pos="2762250" algn="l"/>
                <a:tab pos="3219450" algn="l"/>
                <a:tab pos="3676650" algn="l"/>
                <a:tab pos="4133850" algn="l"/>
                <a:tab pos="4591050" algn="l"/>
                <a:tab pos="5048250" algn="l"/>
                <a:tab pos="5505450" algn="l"/>
                <a:tab pos="5962650" algn="l"/>
                <a:tab pos="6419850" algn="l"/>
                <a:tab pos="6877050" algn="l"/>
                <a:tab pos="7334250" algn="l"/>
                <a:tab pos="7791450" algn="l"/>
                <a:tab pos="8248650" algn="l"/>
                <a:tab pos="8705850" algn="l"/>
                <a:tab pos="9163050" algn="l"/>
              </a:tabLst>
            </a:pPr>
            <a:r>
              <a:rPr lang="en-US" dirty="0" smtClean="0"/>
              <a:t>Programmable in assembly and C; compiler comes with the starter kit</a:t>
            </a:r>
          </a:p>
          <a:p>
            <a:pPr marL="363538" indent="-282575">
              <a:buClr>
                <a:srgbClr val="3891A7"/>
              </a:buClr>
              <a:buFont typeface="Wingdings 2" charset="2"/>
              <a:buChar char=""/>
              <a:tabLst>
                <a:tab pos="363538" algn="l"/>
                <a:tab pos="476250" algn="l"/>
                <a:tab pos="933450" algn="l"/>
                <a:tab pos="1390650" algn="l"/>
                <a:tab pos="1847850" algn="l"/>
                <a:tab pos="2305050" algn="l"/>
                <a:tab pos="2762250" algn="l"/>
                <a:tab pos="3219450" algn="l"/>
                <a:tab pos="3676650" algn="l"/>
                <a:tab pos="4133850" algn="l"/>
                <a:tab pos="4591050" algn="l"/>
                <a:tab pos="5048250" algn="l"/>
                <a:tab pos="5505450" algn="l"/>
                <a:tab pos="5962650" algn="l"/>
                <a:tab pos="6419850" algn="l"/>
                <a:tab pos="6877050" algn="l"/>
                <a:tab pos="7334250" algn="l"/>
                <a:tab pos="7791450" algn="l"/>
                <a:tab pos="8248650" algn="l"/>
                <a:tab pos="8705850" algn="l"/>
                <a:tab pos="9163050" algn="l"/>
              </a:tabLst>
            </a:pPr>
            <a:r>
              <a:rPr lang="en-US" dirty="0" smtClean="0"/>
              <a:t>Problems with design?</a:t>
            </a:r>
            <a:endParaRPr lang="en-US" dirty="0"/>
          </a:p>
        </p:txBody>
      </p:sp>
      <p:pic>
        <p:nvPicPr>
          <p:cNvPr id="6" name="Content Placeholder 5" descr="DSCF43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Expansion Board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25" indent="-322263">
              <a:spcAft>
                <a:spcPts val="1425"/>
              </a:spcAft>
              <a:buClr>
                <a:srgbClr val="3891A7"/>
              </a:buClr>
              <a:buSzPct val="45000"/>
              <a:buFont typeface="Wingdings" charset="2"/>
              <a:buChar char="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Pin connectivity is necessary for the sensor connections</a:t>
            </a:r>
          </a:p>
          <a:p>
            <a:pPr marL="428625" indent="-322263">
              <a:spcAft>
                <a:spcPts val="1425"/>
              </a:spcAft>
              <a:buClr>
                <a:srgbClr val="3891A7"/>
              </a:buClr>
              <a:buSzPct val="45000"/>
              <a:buFont typeface="Wingdings" charset="2"/>
              <a:buChar char="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To allow more access to outside connections, an I/O expansion board is needed.</a:t>
            </a:r>
          </a:p>
          <a:p>
            <a:pPr marL="428625" indent="-322263">
              <a:spcAft>
                <a:spcPts val="1425"/>
              </a:spcAft>
              <a:buClr>
                <a:srgbClr val="3891A7"/>
              </a:buClr>
              <a:buSzPct val="45000"/>
              <a:buFont typeface="Wingdings" charset="2"/>
              <a:buChar char="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Only one such expansion board could be used specifically with the PIC32 Ethernet Starter Kit: PIC32 I/O Expansion Board</a:t>
            </a:r>
            <a:endParaRPr lang="en-US" dirty="0">
              <a:solidFill>
                <a:srgbClr val="000000"/>
              </a:solidFill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Expansion Board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63538" indent="-282575">
              <a:buClr>
                <a:srgbClr val="3891A7"/>
              </a:buClr>
              <a:buFont typeface="Wingdings 2" charset="2"/>
              <a:buChar char=""/>
              <a:tabLst>
                <a:tab pos="363538" algn="l"/>
                <a:tab pos="476250" algn="l"/>
                <a:tab pos="933450" algn="l"/>
                <a:tab pos="1390650" algn="l"/>
                <a:tab pos="1847850" algn="l"/>
                <a:tab pos="2305050" algn="l"/>
                <a:tab pos="2762250" algn="l"/>
                <a:tab pos="3219450" algn="l"/>
                <a:tab pos="3676650" algn="l"/>
                <a:tab pos="4133850" algn="l"/>
                <a:tab pos="4591050" algn="l"/>
                <a:tab pos="5048250" algn="l"/>
                <a:tab pos="5505450" algn="l"/>
                <a:tab pos="5962650" algn="l"/>
                <a:tab pos="6419850" algn="l"/>
                <a:tab pos="6877050" algn="l"/>
                <a:tab pos="7334250" algn="l"/>
                <a:tab pos="7791450" algn="l"/>
                <a:tab pos="8248650" algn="l"/>
                <a:tab pos="8705850" algn="l"/>
                <a:tab pos="9163050" algn="l"/>
              </a:tabLst>
            </a:pPr>
            <a:r>
              <a:rPr lang="en-US" dirty="0" smtClean="0"/>
              <a:t>Pins for input connections (MCU signals)</a:t>
            </a:r>
          </a:p>
          <a:p>
            <a:pPr marL="363538" indent="-282575">
              <a:buClr>
                <a:srgbClr val="3891A7"/>
              </a:buClr>
              <a:buFont typeface="Wingdings 2" charset="2"/>
              <a:buChar char=""/>
              <a:tabLst>
                <a:tab pos="363538" algn="l"/>
                <a:tab pos="476250" algn="l"/>
                <a:tab pos="933450" algn="l"/>
                <a:tab pos="1390650" algn="l"/>
                <a:tab pos="1847850" algn="l"/>
                <a:tab pos="2305050" algn="l"/>
                <a:tab pos="2762250" algn="l"/>
                <a:tab pos="3219450" algn="l"/>
                <a:tab pos="3676650" algn="l"/>
                <a:tab pos="4133850" algn="l"/>
                <a:tab pos="4591050" algn="l"/>
                <a:tab pos="5048250" algn="l"/>
                <a:tab pos="5505450" algn="l"/>
                <a:tab pos="5962650" algn="l"/>
                <a:tab pos="6419850" algn="l"/>
                <a:tab pos="6877050" algn="l"/>
                <a:tab pos="7334250" algn="l"/>
                <a:tab pos="7791450" algn="l"/>
                <a:tab pos="8248650" algn="l"/>
                <a:tab pos="8705850" algn="l"/>
                <a:tab pos="9163050" algn="l"/>
              </a:tabLst>
            </a:pPr>
            <a:r>
              <a:rPr lang="en-US" dirty="0" err="1" smtClean="0"/>
              <a:t>PICtail</a:t>
            </a:r>
            <a:r>
              <a:rPr lang="en-US" dirty="0" smtClean="0"/>
              <a:t> connector </a:t>
            </a:r>
          </a:p>
          <a:p>
            <a:pPr marL="363538" indent="-282575">
              <a:buClr>
                <a:srgbClr val="3891A7"/>
              </a:buClr>
              <a:buFont typeface="Wingdings 2" charset="2"/>
              <a:buChar char=""/>
              <a:tabLst>
                <a:tab pos="363538" algn="l"/>
                <a:tab pos="476250" algn="l"/>
                <a:tab pos="933450" algn="l"/>
                <a:tab pos="1390650" algn="l"/>
                <a:tab pos="1847850" algn="l"/>
                <a:tab pos="2305050" algn="l"/>
                <a:tab pos="2762250" algn="l"/>
                <a:tab pos="3219450" algn="l"/>
                <a:tab pos="3676650" algn="l"/>
                <a:tab pos="4133850" algn="l"/>
                <a:tab pos="4591050" algn="l"/>
                <a:tab pos="5048250" algn="l"/>
                <a:tab pos="5505450" algn="l"/>
                <a:tab pos="5962650" algn="l"/>
                <a:tab pos="6419850" algn="l"/>
                <a:tab pos="6877050" algn="l"/>
                <a:tab pos="7334250" algn="l"/>
                <a:tab pos="7791450" algn="l"/>
                <a:tab pos="8248650" algn="l"/>
                <a:tab pos="8705850" algn="l"/>
                <a:tab pos="9163050" algn="l"/>
              </a:tabLst>
            </a:pPr>
            <a:r>
              <a:rPr lang="en-US" dirty="0" smtClean="0"/>
              <a:t>Application code programmed in the data storage unit</a:t>
            </a:r>
          </a:p>
          <a:p>
            <a:pPr marL="363538" indent="-282575">
              <a:buClr>
                <a:srgbClr val="3891A7"/>
              </a:buClr>
              <a:buFont typeface="Wingdings 2" charset="2"/>
              <a:buChar char=""/>
              <a:tabLst>
                <a:tab pos="363538" algn="l"/>
                <a:tab pos="476250" algn="l"/>
                <a:tab pos="933450" algn="l"/>
                <a:tab pos="1390650" algn="l"/>
                <a:tab pos="1847850" algn="l"/>
                <a:tab pos="2305050" algn="l"/>
                <a:tab pos="2762250" algn="l"/>
                <a:tab pos="3219450" algn="l"/>
                <a:tab pos="3676650" algn="l"/>
                <a:tab pos="4133850" algn="l"/>
                <a:tab pos="4591050" algn="l"/>
                <a:tab pos="5048250" algn="l"/>
                <a:tab pos="5505450" algn="l"/>
                <a:tab pos="5962650" algn="l"/>
                <a:tab pos="6419850" algn="l"/>
                <a:tab pos="6877050" algn="l"/>
                <a:tab pos="7334250" algn="l"/>
                <a:tab pos="7791450" algn="l"/>
                <a:tab pos="8248650" algn="l"/>
                <a:tab pos="8705850" algn="l"/>
                <a:tab pos="9163050" algn="l"/>
              </a:tabLst>
            </a:pPr>
            <a:r>
              <a:rPr lang="en-US" dirty="0" smtClean="0"/>
              <a:t>Power supply</a:t>
            </a:r>
          </a:p>
          <a:p>
            <a:endParaRPr lang="en-US" dirty="0"/>
          </a:p>
        </p:txBody>
      </p:sp>
      <p:pic>
        <p:nvPicPr>
          <p:cNvPr id="6" name="Content Placeholder 5" descr="DSCF439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Display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28625" indent="-322263">
              <a:spcAft>
                <a:spcPts val="1425"/>
              </a:spcAft>
              <a:buClr>
                <a:srgbClr val="3891A7"/>
              </a:buClr>
              <a:buSzPct val="45000"/>
              <a:buFont typeface="Wingdings" charset="2"/>
              <a:buChar char="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Purpose: testing of input data gathered from the sensors to the PIC32</a:t>
            </a:r>
          </a:p>
          <a:p>
            <a:pPr marL="428625" indent="-322263">
              <a:spcAft>
                <a:spcPts val="1425"/>
              </a:spcAft>
              <a:buClr>
                <a:srgbClr val="3891A7"/>
              </a:buClr>
              <a:buSzPct val="45000"/>
              <a:buFont typeface="Wingdings" charset="2"/>
              <a:buChar char="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Testing the accuracy of the wireless transmission to the user interface.</a:t>
            </a:r>
          </a:p>
          <a:p>
            <a:pPr marL="428625" indent="-322263">
              <a:spcAft>
                <a:spcPts val="1425"/>
              </a:spcAft>
              <a:buClr>
                <a:srgbClr val="3891A7"/>
              </a:buClr>
              <a:buSzPct val="45000"/>
              <a:buFont typeface="Wingdings" charset="2"/>
              <a:buChar char="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Act as a mini user interface, for extra insurance.</a:t>
            </a:r>
          </a:p>
          <a:p>
            <a:pPr marL="428625" indent="-322263">
              <a:spcAft>
                <a:spcPts val="1425"/>
              </a:spcAft>
              <a:buClr>
                <a:srgbClr val="3891A7"/>
              </a:buClr>
              <a:buSzPct val="45000"/>
              <a:buFont typeface="Wingdings" charset="2"/>
              <a:buChar char="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The program running the data storage will be responsible for the LCD displayed information, in the format: V = </a:t>
            </a:r>
            <a:r>
              <a:rPr lang="en-US" dirty="0" err="1" smtClean="0">
                <a:solidFill>
                  <a:srgbClr val="000000"/>
                </a:solidFill>
                <a:latin typeface="Gill Sans MT" charset="0"/>
              </a:rPr>
              <a:t>xxV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 I = </a:t>
            </a:r>
            <a:r>
              <a:rPr lang="en-US" dirty="0" err="1" smtClean="0">
                <a:solidFill>
                  <a:srgbClr val="000000"/>
                </a:solidFill>
                <a:latin typeface="Gill Sans MT" charset="0"/>
              </a:rPr>
              <a:t>xxA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 T = </a:t>
            </a:r>
            <a:r>
              <a:rPr lang="en-US" dirty="0" err="1" smtClean="0">
                <a:solidFill>
                  <a:srgbClr val="000000"/>
                </a:solidFill>
                <a:latin typeface="Gill Sans MT" charset="0"/>
              </a:rPr>
              <a:t>xxF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 P = </a:t>
            </a:r>
            <a:r>
              <a:rPr lang="en-US" dirty="0" err="1" smtClean="0">
                <a:solidFill>
                  <a:srgbClr val="000000"/>
                </a:solidFill>
                <a:latin typeface="Gill Sans MT" charset="0"/>
              </a:rPr>
              <a:t>xxW</a:t>
            </a:r>
            <a:endParaRPr lang="en-US" dirty="0" smtClean="0">
              <a:solidFill>
                <a:srgbClr val="000000"/>
              </a:solidFill>
              <a:latin typeface="Gill Sans MT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Displays</a:t>
            </a:r>
            <a:endParaRPr lang="en-US" dirty="0"/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ph idx="1"/>
          </p:nvPr>
        </p:nvGraphicFramePr>
        <p:xfrm>
          <a:off x="1600200" y="1524000"/>
          <a:ext cx="6924675" cy="4759326"/>
        </p:xfrm>
        <a:graphic>
          <a:graphicData uri="http://schemas.openxmlformats.org/drawingml/2006/table">
            <a:tbl>
              <a:tblPr/>
              <a:tblGrid>
                <a:gridCol w="1703388"/>
                <a:gridCol w="1095375"/>
                <a:gridCol w="1198562"/>
                <a:gridCol w="1184275"/>
                <a:gridCol w="903288"/>
                <a:gridCol w="839787"/>
              </a:tblGrid>
              <a:tr h="9318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LCD Module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Screen Size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Character Line Sizes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Character Size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Power Supply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Prices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Yellow-Green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64.5 x 16.4 mm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8 x 1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 x 5.23mm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+5V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$10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Arduino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30.4 x 14mm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16 x 2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2.95 x 4.15mm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+5V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$11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Alphanumeric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61 x 15.8mm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16 x 2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2.96 x 5.56mm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+5V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$21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Blue Backlight/White HD44780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64.5 x 13.8mm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16 x 2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 x 5.02mm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+3.3V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$7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Blue Backlight/White HD44780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76 x 26mm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20 x 4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2.94 x 4.74mm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+5V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$8</a:t>
                      </a:r>
                    </a:p>
                  </a:txBody>
                  <a:tcPr marL="90000" marR="90000" marT="62676" marB="46800" horzOverflow="overflow">
                    <a:lnL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362200"/>
            <a:ext cx="7406640" cy="1472184"/>
          </a:xfrm>
        </p:spPr>
        <p:txBody>
          <a:bodyPr/>
          <a:lstStyle/>
          <a:p>
            <a:r>
              <a:rPr lang="en-US" dirty="0" smtClean="0"/>
              <a:t>Data Transmission and User Interface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Wireless Transmission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114800"/>
            <a:ext cx="749808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/>
              <a:t>1. Power Scale: 		5 (lowest) – 1 (highest)</a:t>
            </a:r>
          </a:p>
          <a:p>
            <a:pPr>
              <a:buNone/>
            </a:pPr>
            <a:r>
              <a:rPr lang="en-US" sz="1600" b="1" dirty="0" smtClean="0"/>
              <a:t>2. Distance Scale: 		5 (longest) – 1 (shortest)</a:t>
            </a:r>
          </a:p>
          <a:p>
            <a:pPr>
              <a:buNone/>
            </a:pPr>
            <a:r>
              <a:rPr lang="en-US" sz="1600" b="1" dirty="0" smtClean="0"/>
              <a:t>3. Data Rate Scale: 	5 (lowest) – 1 (highest)</a:t>
            </a:r>
          </a:p>
          <a:p>
            <a:pPr>
              <a:buNone/>
            </a:pPr>
            <a:r>
              <a:rPr lang="en-US" sz="1600" b="1" dirty="0" smtClean="0"/>
              <a:t>4. Data Delivery Scale: 	5 (guaranteed delivery) – 1 (may not deliver)</a:t>
            </a:r>
          </a:p>
          <a:p>
            <a:pPr>
              <a:buNone/>
            </a:pPr>
            <a:r>
              <a:rPr lang="en-US" sz="1600" b="1" dirty="0" smtClean="0"/>
              <a:t>5. Cost Scale: 		5 (cheapest) – 1 (most expensive)</a:t>
            </a:r>
          </a:p>
          <a:p>
            <a:pPr>
              <a:buNone/>
            </a:pPr>
            <a:r>
              <a:rPr lang="en-US" sz="1600" b="1" dirty="0" smtClean="0"/>
              <a:t>6. Learning Curve Scale: 	5 (hardest to learn) – 1 (easiest to learn)</a:t>
            </a:r>
          </a:p>
          <a:p>
            <a:endParaRPr lang="en-US" dirty="0"/>
          </a:p>
        </p:txBody>
      </p:sp>
      <p:pic>
        <p:nvPicPr>
          <p:cNvPr id="4" name="Content Placeholder 3" descr="Image.png"/>
          <p:cNvPicPr>
            <a:picLocks noChangeAspect="1"/>
          </p:cNvPicPr>
          <p:nvPr/>
        </p:nvPicPr>
        <p:blipFill>
          <a:blip r:embed="rId2" cstate="print"/>
          <a:srcRect b="51560"/>
          <a:stretch>
            <a:fillRect/>
          </a:stretch>
        </p:blipFill>
        <p:spPr>
          <a:xfrm>
            <a:off x="1981200" y="1981200"/>
            <a:ext cx="6096000" cy="1296509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Xbee</a:t>
            </a:r>
            <a:r>
              <a:rPr lang="en-US" dirty="0" smtClean="0"/>
              <a:t> Chip Antenna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Features: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tx2"/>
              </a:buClr>
            </a:pPr>
            <a:r>
              <a:rPr lang="en-US" dirty="0" smtClean="0"/>
              <a:t> 3.3V @ 50mA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250kbps Max data rate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1mW output (+0dBm)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300ft (100m) range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Built-in antenna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Fully FCC certified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6 10-bit ADC input pins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8 digital IO pins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128-bit encryption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Local or over-air configuration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AT or API command set</a:t>
            </a:r>
          </a:p>
          <a:p>
            <a:endParaRPr lang="en-US" dirty="0"/>
          </a:p>
        </p:txBody>
      </p:sp>
      <p:pic>
        <p:nvPicPr>
          <p:cNvPr id="7" name="Content Placeholder 5" descr="INM-0116-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027237"/>
            <a:ext cx="36576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XBee</a:t>
            </a:r>
            <a:r>
              <a:rPr lang="en-US" dirty="0" smtClean="0"/>
              <a:t> Explorer USB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None/>
            </a:pPr>
            <a:r>
              <a:rPr lang="en-US" b="1" dirty="0" smtClean="0"/>
              <a:t>Features:</a:t>
            </a:r>
            <a:endParaRPr lang="en-US" dirty="0" smtClean="0"/>
          </a:p>
          <a:p>
            <a:pPr>
              <a:buClr>
                <a:schemeClr val="tx2"/>
              </a:buClr>
              <a:buNone/>
            </a:pPr>
            <a:endParaRPr lang="en-US" dirty="0" smtClean="0"/>
          </a:p>
          <a:p>
            <a:pPr>
              <a:buClr>
                <a:schemeClr val="tx2"/>
              </a:buClr>
            </a:pPr>
            <a:r>
              <a:rPr lang="en-US" dirty="0" smtClean="0"/>
              <a:t> This is a easy to use, USB to serial base unit for the </a:t>
            </a:r>
            <a:r>
              <a:rPr lang="en-US" dirty="0" err="1" smtClean="0"/>
              <a:t>XBee</a:t>
            </a:r>
            <a:r>
              <a:rPr lang="en-US" dirty="0" smtClean="0"/>
              <a:t> line. 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 This unit works with all </a:t>
            </a:r>
            <a:r>
              <a:rPr lang="en-US" dirty="0" err="1" smtClean="0"/>
              <a:t>XBee</a:t>
            </a:r>
            <a:r>
              <a:rPr lang="en-US" dirty="0" smtClean="0"/>
              <a:t> modules  (i.e. Series 1 and Series 2.5, standard and Pro version).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3" descr="INM-0025-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1785"/>
          <a:stretch>
            <a:fillRect/>
          </a:stretch>
        </p:blipFill>
        <p:spPr>
          <a:xfrm>
            <a:off x="1435100" y="2242761"/>
            <a:ext cx="3657600" cy="3226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Schematic of </a:t>
            </a:r>
            <a:r>
              <a:rPr lang="en-US" dirty="0" err="1" smtClean="0"/>
              <a:t>XBee</a:t>
            </a:r>
            <a:r>
              <a:rPr lang="en-US" dirty="0" smtClean="0"/>
              <a:t> Explorer USB</a:t>
            </a:r>
            <a:endParaRPr lang="en-US" dirty="0"/>
          </a:p>
        </p:txBody>
      </p:sp>
      <p:pic>
        <p:nvPicPr>
          <p:cNvPr id="4" name="Content Placeholder 3" descr="C:\Documents and Settings\Rain\Desktop\schematic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7311" y="1447800"/>
            <a:ext cx="639492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operate in temperature range of 20ºF to 110ºF.</a:t>
            </a:r>
          </a:p>
          <a:p>
            <a:r>
              <a:rPr lang="en-US" dirty="0" smtClean="0"/>
              <a:t>Must power a 300 watt load for 2 hours continuously.</a:t>
            </a:r>
          </a:p>
          <a:p>
            <a:r>
              <a:rPr lang="en-US" dirty="0" smtClean="0"/>
              <a:t>Must not exceed 4ft x 4ft area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Transmit data up to 50ft.</a:t>
            </a:r>
          </a:p>
          <a:p>
            <a:r>
              <a:rPr lang="en-US" dirty="0" smtClean="0"/>
              <a:t>Display at least 1 months worth </a:t>
            </a:r>
            <a:r>
              <a:rPr lang="en-US" smtClean="0"/>
              <a:t>of data.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X-CTU Utility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XBee</a:t>
            </a:r>
            <a:r>
              <a:rPr lang="en-US" dirty="0" smtClean="0"/>
              <a:t> module needs to be configured through the X-CTU utility for it to work with a PC or laptop.</a:t>
            </a:r>
          </a:p>
          <a:p>
            <a:pPr algn="just"/>
            <a:endParaRPr lang="en-US" dirty="0" smtClean="0"/>
          </a:p>
          <a:p>
            <a:r>
              <a:rPr lang="en-US" dirty="0" smtClean="0"/>
              <a:t>The X-CTU operates only in Windows® platforms.  It is not compatible with Windows® 95, Windows® NT, UNIX and Linux.</a:t>
            </a:r>
          </a:p>
          <a:p>
            <a:endParaRPr lang="en-US" dirty="0"/>
          </a:p>
        </p:txBody>
      </p:sp>
      <p:pic>
        <p:nvPicPr>
          <p:cNvPr id="5" name="Picture 2" descr="http://www.ladyada.net/images/xbee/xctureadparam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44916"/>
            <a:ext cx="3657600" cy="4622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524000"/>
            <a:ext cx="5467501" cy="1608750"/>
          </a:xfrm>
        </p:spPr>
      </p:pic>
      <p:sp>
        <p:nvSpPr>
          <p:cNvPr id="5" name="TextBox 4"/>
          <p:cNvSpPr txBox="1"/>
          <p:nvPr/>
        </p:nvSpPr>
        <p:spPr>
          <a:xfrm>
            <a:off x="1905000" y="3810000"/>
            <a:ext cx="6616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script will be written using Python (i.e. programming language) </a:t>
            </a:r>
            <a:r>
              <a:rPr lang="en-US" sz="2400" dirty="0" smtClean="0"/>
              <a:t>to </a:t>
            </a:r>
            <a:r>
              <a:rPr lang="en-US" sz="2400" dirty="0" smtClean="0"/>
              <a:t>store data onto a computer. </a:t>
            </a:r>
            <a:r>
              <a:rPr lang="en-US" sz="2400" dirty="0" smtClean="0"/>
              <a:t>  However</a:t>
            </a:r>
            <a:r>
              <a:rPr lang="en-US" sz="2400" dirty="0" smtClean="0"/>
              <a:t>, </a:t>
            </a:r>
            <a:r>
              <a:rPr lang="en-US" sz="2400" dirty="0" smtClean="0"/>
              <a:t> to </a:t>
            </a:r>
            <a:r>
              <a:rPr lang="en-US" sz="2400" dirty="0" smtClean="0"/>
              <a:t>run a Python script </a:t>
            </a:r>
          </a:p>
          <a:p>
            <a:r>
              <a:rPr lang="en-US" sz="2400" dirty="0" smtClean="0"/>
              <a:t>in </a:t>
            </a:r>
            <a:r>
              <a:rPr lang="en-US" sz="2400" dirty="0" smtClean="0"/>
              <a:t>a Windows® environment requires the Python packages.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485970"/>
            <a:ext cx="7499350" cy="472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pic>
        <p:nvPicPr>
          <p:cNvPr id="6" name="Picture 2" descr="C:\Documents and Settings\Rain\Desktop\Interface\3662199870_7e7a57149e_o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0" y="1524000"/>
            <a:ext cx="3657600" cy="2362565"/>
          </a:xfrm>
          <a:prstGeom prst="rect">
            <a:avLst/>
          </a:prstGeom>
          <a:noFill/>
        </p:spPr>
      </p:pic>
      <p:pic>
        <p:nvPicPr>
          <p:cNvPr id="7" name="Picture 2" descr="C:\Documents and Settings\Rain\Desktop\Interface\3662200828_059bf37c6f_o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57800" y="1524000"/>
            <a:ext cx="3657600" cy="235692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0" y="3962400"/>
            <a:ext cx="3417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Wireless PV panel voltage graph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3962400"/>
            <a:ext cx="3193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Wireless PV panel current graph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49530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Option1: PHP &amp; MySQL (in PC/Laptop).</a:t>
            </a:r>
          </a:p>
          <a:p>
            <a:endParaRPr lang="en-US" dirty="0" smtClean="0"/>
          </a:p>
          <a:p>
            <a:r>
              <a:rPr lang="en-US" dirty="0" smtClean="0"/>
              <a:t>Option 2: Third Party API &amp; online database service provider (in Web).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286000"/>
            <a:ext cx="7406640" cy="1472184"/>
          </a:xfrm>
        </p:spPr>
        <p:txBody>
          <a:bodyPr/>
          <a:lstStyle/>
          <a:p>
            <a:r>
              <a:rPr lang="en-US" dirty="0" smtClean="0"/>
              <a:t>Budget and Project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Breakdown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295400"/>
          <a:ext cx="749935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143000"/>
                <a:gridCol w="1143000"/>
                <a:gridCol w="1219200"/>
                <a:gridCol w="277495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Budgeted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Expected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Comments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Solar Panels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$379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$379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Solar Tracking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Motor and Controller salvaged; Need to buy limit switches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Solar Collector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Making from plastic &amp; foil vs aluminum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DC/DC Converter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Need more Op-amps than projected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Battery Bank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Battery more expensve due to AH rating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I, V, and T Sensors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Storage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Wireless Xmission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Using Xbee instead of normal router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User Interface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Subject to change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Miscellaneous (PCB)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PCB cost dependent on how many PCBs we end up with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Mounting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Bought cart, need plywood and aluminum rod/bar framing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$1,335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$739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Completion Breakdown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Solar Tracking</a:t>
            </a:r>
          </a:p>
          <a:p>
            <a:r>
              <a:rPr lang="en-US" dirty="0" smtClean="0"/>
              <a:t>Mount motor and controller onto cart.</a:t>
            </a:r>
          </a:p>
          <a:p>
            <a:r>
              <a:rPr lang="en-US" dirty="0" smtClean="0"/>
              <a:t>Implement limit switches.</a:t>
            </a:r>
          </a:p>
          <a:p>
            <a:r>
              <a:rPr lang="en-US" dirty="0" smtClean="0"/>
              <a:t>Final functionality testing under load.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DC/DC Converter and Power Systems</a:t>
            </a:r>
          </a:p>
          <a:p>
            <a:r>
              <a:rPr lang="en-US" dirty="0" smtClean="0"/>
              <a:t>Implement power circuit.</a:t>
            </a:r>
          </a:p>
          <a:p>
            <a:r>
              <a:rPr lang="en-US" dirty="0" smtClean="0"/>
              <a:t>Test finalized converter design w/ batteries and panels.</a:t>
            </a:r>
          </a:p>
          <a:p>
            <a:r>
              <a:rPr lang="en-US" dirty="0" smtClean="0"/>
              <a:t>Figure out PCB layouts.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Data Collection and Storage</a:t>
            </a:r>
          </a:p>
          <a:p>
            <a:r>
              <a:rPr lang="en-US" dirty="0" smtClean="0"/>
              <a:t>Order sensors.</a:t>
            </a:r>
          </a:p>
          <a:p>
            <a:r>
              <a:rPr lang="en-US" dirty="0" smtClean="0"/>
              <a:t>Program PIC and implement LCD.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Data Transmission and User Interface</a:t>
            </a:r>
          </a:p>
          <a:p>
            <a:r>
              <a:rPr lang="en-US" dirty="0" smtClean="0"/>
              <a:t>Test X-Bee functionality with data storage.</a:t>
            </a:r>
          </a:p>
          <a:p>
            <a:r>
              <a:rPr lang="en-US" dirty="0" smtClean="0"/>
              <a:t>Begin programming the data processing and user outputs.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Block Diagram</a:t>
            </a:r>
            <a:endParaRPr lang="en-US" dirty="0"/>
          </a:p>
        </p:txBody>
      </p:sp>
      <p:pic>
        <p:nvPicPr>
          <p:cNvPr id="6" name="Content Placeholder 5" descr="CDR_Bloc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839674"/>
            <a:ext cx="7499350" cy="40168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2133600"/>
            <a:ext cx="7406640" cy="1472184"/>
          </a:xfrm>
        </p:spPr>
        <p:txBody>
          <a:bodyPr/>
          <a:lstStyle/>
          <a:p>
            <a:r>
              <a:rPr lang="en-US" dirty="0" smtClean="0"/>
              <a:t>Solar Panels, Tracking and Collection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/>
              <a:t>Thin Film PV vs. Crystalline Silicon PV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105400" y="1524000"/>
            <a:ext cx="3657600" cy="4663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Thin Films</a:t>
            </a:r>
            <a:endParaRPr lang="en-US" dirty="0" smtClean="0"/>
          </a:p>
          <a:p>
            <a:pPr>
              <a:buFont typeface="Symbol" pitchFamily="18" charset="2"/>
              <a:buChar char=""/>
            </a:pPr>
            <a:r>
              <a:rPr lang="en-US" dirty="0" smtClean="0"/>
              <a:t>Superior performance in hot and cloudy climates</a:t>
            </a:r>
          </a:p>
          <a:p>
            <a:pPr>
              <a:buFont typeface="Symbol" pitchFamily="18" charset="2"/>
              <a:buChar char=""/>
            </a:pPr>
            <a:r>
              <a:rPr lang="en-US" dirty="0" smtClean="0"/>
              <a:t>Utilize rare Earth elements.</a:t>
            </a:r>
          </a:p>
          <a:p>
            <a:pPr>
              <a:buFont typeface="Symbol" pitchFamily="18" charset="2"/>
              <a:buChar char=""/>
            </a:pPr>
            <a:r>
              <a:rPr lang="en-US" dirty="0" smtClean="0"/>
              <a:t>Multiple surface options (thin modules)</a:t>
            </a:r>
          </a:p>
          <a:p>
            <a:r>
              <a:rPr lang="en-US" dirty="0" smtClean="0"/>
              <a:t>6-11% efficiency with a maximum of 21%</a:t>
            </a: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1371600" y="1524000"/>
            <a:ext cx="3657600" cy="4663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Crystalline</a:t>
            </a:r>
          </a:p>
          <a:p>
            <a:r>
              <a:rPr lang="en-US" dirty="0" smtClean="0"/>
              <a:t>Proven Technology</a:t>
            </a:r>
          </a:p>
          <a:p>
            <a:r>
              <a:rPr lang="en-US" dirty="0" smtClean="0"/>
              <a:t>Costly to manufacture</a:t>
            </a:r>
          </a:p>
          <a:p>
            <a:r>
              <a:rPr lang="en-US" dirty="0" smtClean="0"/>
              <a:t>Wafers are thick and bulky</a:t>
            </a:r>
          </a:p>
          <a:p>
            <a:r>
              <a:rPr lang="en-US" dirty="0" smtClean="0"/>
              <a:t>15-20% efficiency with a maximum of 30%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GSE 30W 12V Thin Film Solar Panel 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587376" cy="428244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Maximum power: 30W</a:t>
            </a:r>
          </a:p>
          <a:p>
            <a:r>
              <a:rPr lang="en-US" sz="2800" dirty="0" smtClean="0"/>
              <a:t>Current at Operating Voltage: 1.7A</a:t>
            </a:r>
          </a:p>
          <a:p>
            <a:r>
              <a:rPr lang="en-US" sz="2800" dirty="0" smtClean="0"/>
              <a:t>Operating Voltage: 17.5V</a:t>
            </a:r>
          </a:p>
          <a:p>
            <a:r>
              <a:rPr lang="en-US" sz="2800" dirty="0" smtClean="0"/>
              <a:t>Temperature Coefficient for Power: -0.5% / °C</a:t>
            </a:r>
          </a:p>
          <a:p>
            <a:r>
              <a:rPr lang="en-US" sz="2800" dirty="0" smtClean="0"/>
              <a:t>Temperature Coefficient for Voltage: -0.5% / °C</a:t>
            </a:r>
          </a:p>
          <a:p>
            <a:r>
              <a:rPr lang="en-US" sz="2800" dirty="0" smtClean="0"/>
              <a:t>Cost $179.99</a:t>
            </a:r>
          </a:p>
          <a:p>
            <a:endParaRPr lang="en-US" dirty="0"/>
          </a:p>
        </p:txBody>
      </p:sp>
      <p:pic>
        <p:nvPicPr>
          <p:cNvPr id="7" name="Content Placeholder 6" descr="dimensions of solar pan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752600"/>
            <a:ext cx="4114800" cy="3730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GSE 30W 12V Thin Film Solar Panel</a:t>
            </a:r>
            <a:r>
              <a:rPr lang="en-US" sz="48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2133600"/>
            <a:ext cx="3212592" cy="40538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High power output at higher temperatures.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At </a:t>
            </a:r>
            <a:r>
              <a:rPr lang="en-US" dirty="0" smtClean="0">
                <a:cs typeface="Arial" charset="0"/>
              </a:rPr>
              <a:t>77°F, power output is 30.63W, versus 26.25W at 144°F.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Arial" charset="0"/>
            </a:endParaRPr>
          </a:p>
          <a:p>
            <a:endParaRPr 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3878596" cy="3352800"/>
          </a:xfrm>
          <a:noFill/>
          <a:ln/>
        </p:spPr>
      </p:pic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4800600" y="5181600"/>
            <a:ext cx="4038600" cy="609600"/>
          </a:xfrm>
          <a:prstGeom prst="rect">
            <a:avLst/>
          </a:prstGeom>
        </p:spPr>
        <p:txBody>
          <a:bodyPr/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I-V Curve for GSE Solar 30W Thin Film Solar Panel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673</TotalTime>
  <Words>1583</Words>
  <Application>Microsoft Office PowerPoint</Application>
  <PresentationFormat>On-screen Show (4:3)</PresentationFormat>
  <Paragraphs>331</Paragraphs>
  <Slides>47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Solstice</vt:lpstr>
      <vt:lpstr>Equation</vt:lpstr>
      <vt:lpstr>Low Concentration Thin Films with Solar Tracking</vt:lpstr>
      <vt:lpstr>Goals and Objectives</vt:lpstr>
      <vt:lpstr>To meet these objectives…</vt:lpstr>
      <vt:lpstr>Specifications</vt:lpstr>
      <vt:lpstr>Project Block Diagram</vt:lpstr>
      <vt:lpstr>Solar Panels, Tracking and Collection</vt:lpstr>
      <vt:lpstr>Thin Film PV vs. Crystalline Silicon PV</vt:lpstr>
      <vt:lpstr>GSE 30W 12V Thin Film Solar Panel </vt:lpstr>
      <vt:lpstr>GSE 30W 12V Thin Film Solar Panel </vt:lpstr>
      <vt:lpstr>Solar Tracking Motor and Sensors</vt:lpstr>
      <vt:lpstr>Solar Tracker Schematic</vt:lpstr>
      <vt:lpstr>Test Solar Tracker</vt:lpstr>
      <vt:lpstr>Solar Collector</vt:lpstr>
      <vt:lpstr>DC/DC Converter</vt:lpstr>
      <vt:lpstr>DC/DC Converter Goals and Specifications</vt:lpstr>
      <vt:lpstr>DC/DC Converter Schematic</vt:lpstr>
      <vt:lpstr>Components Used in DC/DC Converter</vt:lpstr>
      <vt:lpstr>Testing the Logic</vt:lpstr>
      <vt:lpstr>Testing the Switching</vt:lpstr>
      <vt:lpstr>Power Systems</vt:lpstr>
      <vt:lpstr>Power Systems Goals and Specifications</vt:lpstr>
      <vt:lpstr>Power Supply Schematic</vt:lpstr>
      <vt:lpstr>Battery Bank</vt:lpstr>
      <vt:lpstr>Inverter</vt:lpstr>
      <vt:lpstr>Data Collection and Storage</vt:lpstr>
      <vt:lpstr>Panel V, I and T Sensors</vt:lpstr>
      <vt:lpstr>Data Storage</vt:lpstr>
      <vt:lpstr>PIC32MX795F512L Kit Comparison</vt:lpstr>
      <vt:lpstr>Data Storage Logical Flowchart</vt:lpstr>
      <vt:lpstr>Data Storage Unit</vt:lpstr>
      <vt:lpstr>I/O Expansion Board</vt:lpstr>
      <vt:lpstr>I/O Expansion Board</vt:lpstr>
      <vt:lpstr>LCD Display</vt:lpstr>
      <vt:lpstr>LCD Displays</vt:lpstr>
      <vt:lpstr>Data Transmission and User Interface</vt:lpstr>
      <vt:lpstr>Wireless Transmission Comparison</vt:lpstr>
      <vt:lpstr>Xbee Chip Antenna</vt:lpstr>
      <vt:lpstr>XBee Explorer USB</vt:lpstr>
      <vt:lpstr>Schematic of XBee Explorer USB</vt:lpstr>
      <vt:lpstr>X-CTU Utility</vt:lpstr>
      <vt:lpstr>User Interface</vt:lpstr>
      <vt:lpstr>General Architecture</vt:lpstr>
      <vt:lpstr>Graphs</vt:lpstr>
      <vt:lpstr>Budget and Project Status</vt:lpstr>
      <vt:lpstr>Budget Breakdown</vt:lpstr>
      <vt:lpstr>Completion Breakdown</vt:lpstr>
      <vt:lpstr>To Do List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Concentration Thin Films with Solar Tracking</dc:title>
  <dc:creator>Jesse</dc:creator>
  <cp:lastModifiedBy>Mamun</cp:lastModifiedBy>
  <cp:revision>64</cp:revision>
  <dcterms:created xsi:type="dcterms:W3CDTF">2011-01-31T17:31:17Z</dcterms:created>
  <dcterms:modified xsi:type="dcterms:W3CDTF">2011-02-16T22:48:09Z</dcterms:modified>
</cp:coreProperties>
</file>